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Raleway"/>
      <p:regular r:id="rId22"/>
      <p:bold r:id="rId23"/>
      <p:italic r:id="rId24"/>
      <p:boldItalic r:id="rId25"/>
    </p:embeddedFont>
    <p:embeddedFont>
      <p:font typeface="Source Sans Pr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Raleway-regular.fntdata"/><Relationship Id="rId21" Type="http://schemas.openxmlformats.org/officeDocument/2006/relationships/slide" Target="slides/slide17.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SourceSansPro-regular.fntdata"/><Relationship Id="rId25" Type="http://schemas.openxmlformats.org/officeDocument/2006/relationships/font" Target="fonts/Raleway-boldItalic.fntdata"/><Relationship Id="rId28" Type="http://schemas.openxmlformats.org/officeDocument/2006/relationships/font" Target="fonts/SourceSansPro-italic.fntdata"/><Relationship Id="rId27" Type="http://schemas.openxmlformats.org/officeDocument/2006/relationships/font" Target="fonts/SourceSansPro-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SourceSansPro-boldItalic.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4479d9fb8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479d9fb8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4479d9fb85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4479d9fb85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4479d9fb85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4479d9fb85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446db78aa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46db78aa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447a069f8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447a069f8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447a069f8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447a069f8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446db78aab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446db78aab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46db78aab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46db78aab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446db78aa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446db78aa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46db78aa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46db78aa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4479d9fb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4479d9fb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4479d9fb8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4479d9fb8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479d9fb85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479d9fb8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479d9fb85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479d9fb85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4479d9fb85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4479d9fb85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4479d9fb85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479d9fb85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Google Shape;58;p13"/>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Height Estimation and </a:t>
            </a:r>
            <a:br>
              <a:rPr lang="en"/>
            </a:br>
            <a:r>
              <a:rPr lang="en"/>
              <a:t>Person Detection</a:t>
            </a:r>
            <a:endParaRPr/>
          </a:p>
        </p:txBody>
      </p:sp>
      <p:sp>
        <p:nvSpPr>
          <p:cNvPr id="59" name="Google Shape;59;p13"/>
          <p:cNvSpPr txBox="1"/>
          <p:nvPr>
            <p:ph idx="1" type="subTitle"/>
          </p:nvPr>
        </p:nvSpPr>
        <p:spPr>
          <a:xfrm>
            <a:off x="485875" y="1738075"/>
            <a:ext cx="8183700" cy="86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1 - Evaluation 1</a:t>
            </a:r>
            <a:endParaRPr/>
          </a:p>
        </p:txBody>
      </p:sp>
      <p:sp>
        <p:nvSpPr>
          <p:cNvPr id="60" name="Google Shape;60;p13"/>
          <p:cNvSpPr txBox="1"/>
          <p:nvPr/>
        </p:nvSpPr>
        <p:spPr>
          <a:xfrm>
            <a:off x="475557" y="2752475"/>
            <a:ext cx="3953100" cy="17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700">
                <a:solidFill>
                  <a:srgbClr val="FFFFFF"/>
                </a:solidFill>
              </a:rPr>
              <a:t>Daivat Bhatt (201501023)</a:t>
            </a:r>
            <a:endParaRPr sz="1700">
              <a:solidFill>
                <a:srgbClr val="FFFFFF"/>
              </a:solidFill>
            </a:endParaRPr>
          </a:p>
          <a:p>
            <a:pPr indent="0" lvl="0" marL="0" rtl="0" algn="l">
              <a:spcBef>
                <a:spcPts val="0"/>
              </a:spcBef>
              <a:spcAft>
                <a:spcPts val="0"/>
              </a:spcAft>
              <a:buClr>
                <a:schemeClr val="dk2"/>
              </a:buClr>
              <a:buSzPts val="1100"/>
              <a:buFont typeface="Arial"/>
              <a:buNone/>
            </a:pPr>
            <a:r>
              <a:rPr lang="en" sz="1700">
                <a:solidFill>
                  <a:srgbClr val="FFFFFF"/>
                </a:solidFill>
              </a:rPr>
              <a:t>Neel Shukla (201501063)</a:t>
            </a:r>
            <a:endParaRPr sz="1700">
              <a:solidFill>
                <a:srgbClr val="FFFFFF"/>
              </a:solidFill>
            </a:endParaRPr>
          </a:p>
          <a:p>
            <a:pPr indent="0" lvl="0" marL="0" rtl="0" algn="l">
              <a:spcBef>
                <a:spcPts val="0"/>
              </a:spcBef>
              <a:spcAft>
                <a:spcPts val="0"/>
              </a:spcAft>
              <a:buClr>
                <a:schemeClr val="dk2"/>
              </a:buClr>
              <a:buSzPts val="1100"/>
              <a:buFont typeface="Arial"/>
              <a:buNone/>
            </a:pPr>
            <a:r>
              <a:rPr lang="en" sz="1700">
                <a:solidFill>
                  <a:srgbClr val="FFFFFF"/>
                </a:solidFill>
              </a:rPr>
              <a:t>Rahulkumar Savariya (201501091)</a:t>
            </a:r>
            <a:endParaRPr sz="1700">
              <a:solidFill>
                <a:srgbClr val="FFFFFF"/>
              </a:solidFill>
            </a:endParaRPr>
          </a:p>
          <a:p>
            <a:pPr indent="0" lvl="0" marL="0" rtl="0" algn="l">
              <a:spcBef>
                <a:spcPts val="0"/>
              </a:spcBef>
              <a:spcAft>
                <a:spcPts val="0"/>
              </a:spcAft>
              <a:buClr>
                <a:schemeClr val="dk2"/>
              </a:buClr>
              <a:buSzPts val="1100"/>
              <a:buFont typeface="Arial"/>
              <a:buNone/>
            </a:pPr>
            <a:r>
              <a:rPr lang="en" sz="1700">
                <a:solidFill>
                  <a:srgbClr val="FFFFFF"/>
                </a:solidFill>
              </a:rPr>
              <a:t>Mohit Solanki (201501103)</a:t>
            </a:r>
            <a:endParaRPr sz="1700">
              <a:solidFill>
                <a:srgbClr val="FFFFFF"/>
              </a:solidFill>
            </a:endParaRPr>
          </a:p>
          <a:p>
            <a:pPr indent="0" lvl="0" marL="0" rtl="0" algn="l">
              <a:spcBef>
                <a:spcPts val="0"/>
              </a:spcBef>
              <a:spcAft>
                <a:spcPts val="0"/>
              </a:spcAft>
              <a:buClr>
                <a:schemeClr val="dk2"/>
              </a:buClr>
              <a:buSzPts val="1100"/>
              <a:buFont typeface="Arial"/>
              <a:buNone/>
            </a:pPr>
            <a:r>
              <a:rPr lang="en" sz="1700">
                <a:solidFill>
                  <a:srgbClr val="FFFFFF"/>
                </a:solidFill>
              </a:rPr>
              <a:t>Jeet Trivedi (201501111)</a:t>
            </a:r>
            <a:endParaRPr sz="17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pic>
        <p:nvPicPr>
          <p:cNvPr id="114" name="Google Shape;114;p22"/>
          <p:cNvPicPr preferRelativeResize="0"/>
          <p:nvPr/>
        </p:nvPicPr>
        <p:blipFill>
          <a:blip r:embed="rId3">
            <a:alphaModFix/>
          </a:blip>
          <a:stretch>
            <a:fillRect/>
          </a:stretch>
        </p:blipFill>
        <p:spPr>
          <a:xfrm>
            <a:off x="2559938" y="306575"/>
            <a:ext cx="4024124" cy="4653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3"/>
          <p:cNvSpPr txBox="1"/>
          <p:nvPr>
            <p:ph idx="1" type="body"/>
          </p:nvPr>
        </p:nvSpPr>
        <p:spPr>
          <a:xfrm>
            <a:off x="311700" y="69975"/>
            <a:ext cx="8520600" cy="4447200"/>
          </a:xfrm>
          <a:prstGeom prst="rect">
            <a:avLst/>
          </a:prstGeom>
        </p:spPr>
        <p:txBody>
          <a:bodyPr anchorCtr="0" anchor="t" bIns="91425" lIns="91425" spcFirstLastPara="1" rIns="91425" wrap="square" tIns="91425">
            <a:noAutofit/>
          </a:bodyPr>
          <a:lstStyle/>
          <a:p>
            <a:pPr indent="0" lvl="0" marL="0" rtl="0" algn="l">
              <a:spcBef>
                <a:spcPts val="2200"/>
              </a:spcBef>
              <a:spcAft>
                <a:spcPts val="0"/>
              </a:spcAft>
              <a:buNone/>
            </a:pPr>
            <a:r>
              <a:rPr b="1" lang="en">
                <a:solidFill>
                  <a:srgbClr val="666666"/>
                </a:solidFill>
                <a:highlight>
                  <a:srgbClr val="FFFFFF"/>
                </a:highlight>
              </a:rPr>
              <a:t>Predict Step :</a:t>
            </a:r>
            <a:r>
              <a:rPr lang="en">
                <a:solidFill>
                  <a:srgbClr val="666666"/>
                </a:solidFill>
                <a:highlight>
                  <a:srgbClr val="FFFFFF"/>
                </a:highlight>
              </a:rPr>
              <a:t> Here, we predict the new value called predicted value</a:t>
            </a:r>
            <a:r>
              <a:rPr b="1" lang="en">
                <a:solidFill>
                  <a:srgbClr val="666666"/>
                </a:solidFill>
                <a:highlight>
                  <a:srgbClr val="FFFFFF"/>
                </a:highlight>
              </a:rPr>
              <a:t> </a:t>
            </a:r>
            <a:r>
              <a:rPr lang="en">
                <a:solidFill>
                  <a:srgbClr val="666666"/>
                </a:solidFill>
                <a:highlight>
                  <a:srgbClr val="FFFFFF"/>
                </a:highlight>
              </a:rPr>
              <a:t>based upon the initial/previous value and then predict the uncertainty/error in our prediction according to the various measurement noise present in the system.</a:t>
            </a:r>
            <a:endParaRPr>
              <a:solidFill>
                <a:srgbClr val="666666"/>
              </a:solidFill>
              <a:highlight>
                <a:srgbClr val="FFFFFF"/>
              </a:highlight>
            </a:endParaRPr>
          </a:p>
          <a:p>
            <a:pPr indent="0" lvl="0" marL="0" rtl="0" algn="l">
              <a:spcBef>
                <a:spcPts val="2200"/>
              </a:spcBef>
              <a:spcAft>
                <a:spcPts val="0"/>
              </a:spcAft>
              <a:buNone/>
            </a:pPr>
            <a:r>
              <a:t/>
            </a:r>
            <a:endParaRPr>
              <a:solidFill>
                <a:srgbClr val="666666"/>
              </a:solidFill>
              <a:highlight>
                <a:srgbClr val="FFFFFF"/>
              </a:highlight>
            </a:endParaRPr>
          </a:p>
          <a:p>
            <a:pPr indent="0" lvl="0" marL="0" rtl="0" algn="l">
              <a:spcBef>
                <a:spcPts val="0"/>
              </a:spcBef>
              <a:spcAft>
                <a:spcPts val="0"/>
              </a:spcAft>
              <a:buNone/>
            </a:pPr>
            <a:r>
              <a:rPr b="1" lang="en">
                <a:solidFill>
                  <a:srgbClr val="666666"/>
                </a:solidFill>
                <a:highlight>
                  <a:srgbClr val="FFFFFF"/>
                </a:highlight>
              </a:rPr>
              <a:t>Update Step : </a:t>
            </a:r>
            <a:r>
              <a:rPr lang="en">
                <a:solidFill>
                  <a:srgbClr val="666666"/>
                </a:solidFill>
                <a:highlight>
                  <a:srgbClr val="FFFFFF"/>
                </a:highlight>
              </a:rPr>
              <a:t>Here, we take in account the actual measurement coming from the device and we call this as measured value. Here we calculate the difference between our predicted value and measured value and then decide which value to keep by calculating the Kalman Gain. We then calculate the new value and new error based on our decision made by Kalman Gain. These calculated values will finally be the predictions done by our Kalman Filter in iteration 1.</a:t>
            </a:r>
            <a:endParaRPr>
              <a:solidFill>
                <a:srgbClr val="666666"/>
              </a:solidFill>
              <a:highlight>
                <a:srgbClr val="FFFFFF"/>
              </a:highlight>
            </a:endParaRPr>
          </a:p>
          <a:p>
            <a:pPr indent="0" lvl="0" marL="0" rtl="0" algn="l">
              <a:spcBef>
                <a:spcPts val="0"/>
              </a:spcBef>
              <a:spcAft>
                <a:spcPts val="0"/>
              </a:spcAft>
              <a:buClr>
                <a:schemeClr val="dk2"/>
              </a:buClr>
              <a:buSzPts val="1100"/>
              <a:buFont typeface="Arial"/>
              <a:buNone/>
            </a:pPr>
            <a:r>
              <a:rPr lang="en">
                <a:solidFill>
                  <a:srgbClr val="666666"/>
                </a:solidFill>
                <a:highlight>
                  <a:srgbClr val="FFFFFF"/>
                </a:highlight>
              </a:rPr>
              <a:t>The output of the update step is again fed into the Predict State and the cycle continues until the error between our predicted and actual values converge to zero.</a:t>
            </a:r>
            <a:endParaRPr>
              <a:solidFill>
                <a:srgbClr val="666666"/>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Tracking (Multiple Objects)</a:t>
            </a:r>
            <a:endParaRPr/>
          </a:p>
        </p:txBody>
      </p:sp>
      <p:sp>
        <p:nvSpPr>
          <p:cNvPr id="125" name="Google Shape;125;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000">
                <a:solidFill>
                  <a:srgbClr val="666666"/>
                </a:solidFill>
              </a:rPr>
              <a:t>While tracking a single person in the video frame, it was simpler to get the track of a particular person. When it comes to multiple objects, the problem of ID-ing each object comes on to the surface. Each object’s position needs to be kept in track of in each frame. That can can be done by using Hungarian Algorithm. Hungarian Algorithm assigns each object to their particular track ID. and then tries to track the predictions it gets from the Kalman filter, similarly.</a:t>
            </a:r>
            <a:endParaRPr sz="2000">
              <a:solidFill>
                <a:srgbClr val="666666"/>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of Person Detection</a:t>
            </a:r>
            <a:endParaRPr/>
          </a:p>
        </p:txBody>
      </p:sp>
      <p:sp>
        <p:nvSpPr>
          <p:cNvPr id="131" name="Google Shape;131;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 were accurately able to create a bounding box over a person detected from the video captured on the video camera near the main gate of our campus.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pic>
        <p:nvPicPr>
          <p:cNvPr id="136" name="Google Shape;136;p26"/>
          <p:cNvPicPr preferRelativeResize="0"/>
          <p:nvPr/>
        </p:nvPicPr>
        <p:blipFill rotWithShape="1">
          <a:blip r:embed="rId3">
            <a:alphaModFix/>
          </a:blip>
          <a:srcRect b="0" l="3053" r="0" t="7398"/>
          <a:stretch/>
        </p:blipFill>
        <p:spPr>
          <a:xfrm>
            <a:off x="600638" y="445025"/>
            <a:ext cx="7942723" cy="42672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pic>
        <p:nvPicPr>
          <p:cNvPr id="141" name="Google Shape;141;p27"/>
          <p:cNvPicPr preferRelativeResize="0"/>
          <p:nvPr/>
        </p:nvPicPr>
        <p:blipFill rotWithShape="1">
          <a:blip r:embed="rId3">
            <a:alphaModFix/>
          </a:blip>
          <a:srcRect b="0" l="3213" r="0" t="7501"/>
          <a:stretch/>
        </p:blipFill>
        <p:spPr>
          <a:xfrm>
            <a:off x="703300" y="622025"/>
            <a:ext cx="7590250" cy="40805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8"/>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a:t>
            </a:r>
            <a:endParaRPr/>
          </a:p>
        </p:txBody>
      </p:sp>
      <p:sp>
        <p:nvSpPr>
          <p:cNvPr id="147" name="Google Shape;147;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Work on calibrating camera and obtaining intrinsic and extrinsic parameters of the surveillance camera.</a:t>
            </a:r>
            <a:endParaRPr/>
          </a:p>
          <a:p>
            <a:pPr indent="-342900" lvl="0" marL="457200" rtl="0" algn="l">
              <a:spcBef>
                <a:spcPts val="0"/>
              </a:spcBef>
              <a:spcAft>
                <a:spcPts val="0"/>
              </a:spcAft>
              <a:buSzPts val="1800"/>
              <a:buChar char="●"/>
            </a:pPr>
            <a:r>
              <a:rPr lang="en"/>
              <a:t>Estimation of height using the parameters obtained from camera calibration and bounding box.</a:t>
            </a:r>
            <a:endParaRPr/>
          </a:p>
          <a:p>
            <a:pPr indent="-342900" lvl="0" marL="457200" rtl="0" algn="l">
              <a:spcBef>
                <a:spcPts val="0"/>
              </a:spcBef>
              <a:spcAft>
                <a:spcPts val="0"/>
              </a:spcAft>
              <a:buSzPts val="1800"/>
              <a:buChar char="●"/>
            </a:pPr>
            <a:r>
              <a:rPr lang="en"/>
              <a:t>Experimentation on height estimation under different condition of illumination and clothing color.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9"/>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53" name="Google Shape;153;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E. Jeges, I. Kispal and Z. Hornak, "Measuring human height using calibrated cameras," 2008 Conference on Human System Interactions, Krakow, 2008, pp. 755-760.doi: 10.1109/HSI.2008.4581536</a:t>
            </a:r>
            <a:endParaRPr/>
          </a:p>
          <a:p>
            <a:pPr indent="-342900" lvl="0" marL="457200" rtl="0" algn="l">
              <a:spcBef>
                <a:spcPts val="0"/>
              </a:spcBef>
              <a:spcAft>
                <a:spcPts val="0"/>
              </a:spcAft>
              <a:buSzPts val="1800"/>
              <a:buAutoNum type="arabicPeriod"/>
            </a:pPr>
            <a:r>
              <a:rPr lang="en"/>
              <a:t>E. Jeges, I. Kispal, "Human height estimation using a calibrated camera", Oldweb.mit.bme.hu. N. p., 2018. Web. 15 Oct. 2018.</a:t>
            </a:r>
            <a:endParaRPr/>
          </a:p>
          <a:p>
            <a:pPr indent="-342900" lvl="0" marL="457200" rtl="0" algn="l">
              <a:spcBef>
                <a:spcPts val="0"/>
              </a:spcBef>
              <a:spcAft>
                <a:spcPts val="0"/>
              </a:spcAft>
              <a:buSzPts val="1800"/>
              <a:buAutoNum type="arabicPeriod"/>
            </a:pPr>
            <a:r>
              <a:rPr lang="en"/>
              <a:t>Redmon, Joseph et al. "You Only Look Once: Unified, Real-Time Object Detection." Cv-foundation.org. N. p., 2016. Web. 15 Oct. 2018.</a:t>
            </a:r>
            <a:endParaRPr/>
          </a:p>
          <a:p>
            <a:pPr indent="0" lvl="0" marL="0" rtl="0" algn="l">
              <a:spcBef>
                <a:spcPts val="1600"/>
              </a:spcBef>
              <a:spcAft>
                <a:spcPts val="0"/>
              </a:spcAft>
              <a:buClr>
                <a:schemeClr val="dk2"/>
              </a:buClr>
              <a:buSzPts val="1100"/>
              <a:buFont typeface="Arial"/>
              <a:buNone/>
            </a:pPr>
            <a:r>
              <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Developments</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Previously, we were considering to use the fast-RCNN algorithm to detect humans in the frames.</a:t>
            </a:r>
            <a:endParaRPr/>
          </a:p>
          <a:p>
            <a:pPr indent="-342900" lvl="0" marL="457200" rtl="0" algn="l">
              <a:spcBef>
                <a:spcPts val="0"/>
              </a:spcBef>
              <a:spcAft>
                <a:spcPts val="0"/>
              </a:spcAft>
              <a:buSzPts val="1800"/>
              <a:buChar char="●"/>
            </a:pPr>
            <a:r>
              <a:rPr lang="en"/>
              <a:t>However, on further experimentation and research, we found that the fast-RCNN (as well as faster-RCNN) is not only computationally heavier but sacrifices accuracy with speed.</a:t>
            </a:r>
            <a:endParaRPr/>
          </a:p>
          <a:p>
            <a:pPr indent="-342900" lvl="0" marL="457200" rtl="0" algn="l">
              <a:spcBef>
                <a:spcPts val="0"/>
              </a:spcBef>
              <a:spcAft>
                <a:spcPts val="0"/>
              </a:spcAft>
              <a:buSzPts val="1800"/>
              <a:buChar char="●"/>
            </a:pPr>
            <a:r>
              <a:rPr lang="en"/>
              <a:t>We found that the YOLO algorithm was decently fast while also being accurate in its process of tracking and detecting a human.</a:t>
            </a:r>
            <a:endParaRPr/>
          </a:p>
          <a:p>
            <a:pPr indent="-342900" lvl="0" marL="457200" rtl="0" algn="l">
              <a:spcBef>
                <a:spcPts val="0"/>
              </a:spcBef>
              <a:spcAft>
                <a:spcPts val="0"/>
              </a:spcAft>
              <a:buSzPts val="1800"/>
              <a:buChar char="●"/>
            </a:pPr>
            <a:r>
              <a:rPr lang="en"/>
              <a:t>We have also devised a plan to calibrate the camera on the campus premises, which we will use for height estimation.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YOLO Algorithm</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000">
                <a:solidFill>
                  <a:srgbClr val="999999"/>
                </a:solidFill>
              </a:rPr>
              <a:t>The problem was mainly divided into 2 parts : </a:t>
            </a:r>
            <a:endParaRPr sz="2000">
              <a:solidFill>
                <a:srgbClr val="999999"/>
              </a:solidFill>
            </a:endParaRPr>
          </a:p>
          <a:p>
            <a:pPr indent="-355600" lvl="0" marL="457200" rtl="0" algn="l">
              <a:spcBef>
                <a:spcPts val="0"/>
              </a:spcBef>
              <a:spcAft>
                <a:spcPts val="0"/>
              </a:spcAft>
              <a:buClr>
                <a:srgbClr val="999999"/>
              </a:buClr>
              <a:buSzPts val="2000"/>
              <a:buAutoNum type="arabicPeriod"/>
            </a:pPr>
            <a:r>
              <a:rPr lang="en" sz="2000">
                <a:solidFill>
                  <a:srgbClr val="999999"/>
                </a:solidFill>
              </a:rPr>
              <a:t>Detection of the Person from the video.</a:t>
            </a:r>
            <a:endParaRPr sz="2000">
              <a:solidFill>
                <a:srgbClr val="999999"/>
              </a:solidFill>
            </a:endParaRPr>
          </a:p>
          <a:p>
            <a:pPr indent="-355600" lvl="0" marL="457200" rtl="0" algn="l">
              <a:spcBef>
                <a:spcPts val="0"/>
              </a:spcBef>
              <a:spcAft>
                <a:spcPts val="0"/>
              </a:spcAft>
              <a:buClr>
                <a:srgbClr val="999999"/>
              </a:buClr>
              <a:buSzPts val="2000"/>
              <a:buAutoNum type="arabicPeriod"/>
            </a:pPr>
            <a:r>
              <a:rPr lang="en" sz="2000">
                <a:solidFill>
                  <a:srgbClr val="999999"/>
                </a:solidFill>
              </a:rPr>
              <a:t>Track that Object through the span of entire Video</a:t>
            </a:r>
            <a:endParaRPr sz="2000">
              <a:solidFill>
                <a:srgbClr val="99999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Components</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rgbClr val="999999"/>
              </a:buClr>
              <a:buSzPts val="2000"/>
              <a:buAutoNum type="arabicPeriod"/>
            </a:pPr>
            <a:r>
              <a:rPr lang="en" sz="2000">
                <a:solidFill>
                  <a:srgbClr val="999999"/>
                </a:solidFill>
              </a:rPr>
              <a:t> Object Localization</a:t>
            </a:r>
            <a:endParaRPr sz="2000">
              <a:solidFill>
                <a:srgbClr val="999999"/>
              </a:solidFill>
            </a:endParaRPr>
          </a:p>
          <a:p>
            <a:pPr indent="-355600" lvl="0" marL="457200" rtl="0" algn="l">
              <a:spcBef>
                <a:spcPts val="0"/>
              </a:spcBef>
              <a:spcAft>
                <a:spcPts val="0"/>
              </a:spcAft>
              <a:buClr>
                <a:srgbClr val="999999"/>
              </a:buClr>
              <a:buSzPts val="2000"/>
              <a:buAutoNum type="arabicPeriod"/>
            </a:pPr>
            <a:r>
              <a:rPr lang="en" sz="2000">
                <a:solidFill>
                  <a:srgbClr val="999999"/>
                </a:solidFill>
              </a:rPr>
              <a:t> Object Detection using Convolutional Implementation of Sliding Windows</a:t>
            </a:r>
            <a:endParaRPr sz="2000">
              <a:solidFill>
                <a:srgbClr val="999999"/>
              </a:solidFill>
            </a:endParaRPr>
          </a:p>
          <a:p>
            <a:pPr indent="-355600" lvl="0" marL="457200" rtl="0" algn="l">
              <a:spcBef>
                <a:spcPts val="0"/>
              </a:spcBef>
              <a:spcAft>
                <a:spcPts val="0"/>
              </a:spcAft>
              <a:buClr>
                <a:srgbClr val="999999"/>
              </a:buClr>
              <a:buSzPts val="2000"/>
              <a:buAutoNum type="arabicPeriod"/>
            </a:pPr>
            <a:r>
              <a:rPr lang="en" sz="2000">
                <a:solidFill>
                  <a:srgbClr val="999999"/>
                </a:solidFill>
              </a:rPr>
              <a:t> Intersection Over Union</a:t>
            </a:r>
            <a:endParaRPr sz="2000">
              <a:solidFill>
                <a:srgbClr val="999999"/>
              </a:solidFill>
            </a:endParaRPr>
          </a:p>
          <a:p>
            <a:pPr indent="-355600" lvl="0" marL="457200" rtl="0" algn="l">
              <a:spcBef>
                <a:spcPts val="0"/>
              </a:spcBef>
              <a:spcAft>
                <a:spcPts val="0"/>
              </a:spcAft>
              <a:buClr>
                <a:srgbClr val="999999"/>
              </a:buClr>
              <a:buSzPts val="2000"/>
              <a:buAutoNum type="arabicPeriod"/>
            </a:pPr>
            <a:r>
              <a:rPr lang="en" sz="2000">
                <a:solidFill>
                  <a:srgbClr val="999999"/>
                </a:solidFill>
              </a:rPr>
              <a:t> Non-max Suppression</a:t>
            </a:r>
            <a:endParaRPr sz="2000">
              <a:solidFill>
                <a:srgbClr val="999999"/>
              </a:solidFill>
            </a:endParaRPr>
          </a:p>
          <a:p>
            <a:pPr indent="-355600" lvl="0" marL="457200" rtl="0" algn="l">
              <a:spcBef>
                <a:spcPts val="0"/>
              </a:spcBef>
              <a:spcAft>
                <a:spcPts val="0"/>
              </a:spcAft>
              <a:buClr>
                <a:srgbClr val="999999"/>
              </a:buClr>
              <a:buSzPts val="2000"/>
              <a:buAutoNum type="arabicPeriod"/>
            </a:pPr>
            <a:r>
              <a:rPr lang="en" sz="2000">
                <a:solidFill>
                  <a:srgbClr val="999999"/>
                </a:solidFill>
              </a:rPr>
              <a:t> Anchor Boxes</a:t>
            </a:r>
            <a:endParaRPr sz="2000">
              <a:solidFill>
                <a:srgbClr val="999999"/>
              </a:solidFill>
            </a:endParaRPr>
          </a:p>
          <a:p>
            <a:pPr indent="0" lvl="0" marL="0" rtl="0" algn="l">
              <a:spcBef>
                <a:spcPts val="1100"/>
              </a:spcBef>
              <a:spcAft>
                <a:spcPts val="1600"/>
              </a:spcAft>
              <a:buNone/>
            </a:pPr>
            <a:r>
              <a:t/>
            </a:r>
            <a:endParaRPr sz="2000">
              <a:solidFill>
                <a:srgbClr val="99999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 Localization</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300">
                <a:solidFill>
                  <a:srgbClr val="666666"/>
                </a:solidFill>
                <a:latin typeface="Arial"/>
                <a:ea typeface="Arial"/>
                <a:cs typeface="Arial"/>
                <a:sym typeface="Arial"/>
              </a:rPr>
              <a:t>First objective in the video frame is how to represent an object when detected in a video frame. Assume for now that you would like to detect 3 objects c1, c2, c3 being car, motorbike and pedestrian.</a:t>
            </a:r>
            <a:endParaRPr sz="1300">
              <a:solidFill>
                <a:srgbClr val="666666"/>
              </a:solidFill>
              <a:latin typeface="Arial"/>
              <a:ea typeface="Arial"/>
              <a:cs typeface="Arial"/>
              <a:sym typeface="Arial"/>
            </a:endParaRPr>
          </a:p>
          <a:p>
            <a:pPr indent="0" lvl="0" marL="0" rtl="0" algn="l">
              <a:spcBef>
                <a:spcPts val="1100"/>
              </a:spcBef>
              <a:spcAft>
                <a:spcPts val="1600"/>
              </a:spcAft>
              <a:buNone/>
            </a:pPr>
            <a:r>
              <a:t/>
            </a:r>
            <a:endParaRPr>
              <a:solidFill>
                <a:srgbClr val="666666"/>
              </a:solidFill>
            </a:endParaRPr>
          </a:p>
        </p:txBody>
      </p:sp>
      <p:pic>
        <p:nvPicPr>
          <p:cNvPr id="85" name="Google Shape;85;p17"/>
          <p:cNvPicPr preferRelativeResize="0"/>
          <p:nvPr/>
        </p:nvPicPr>
        <p:blipFill>
          <a:blip r:embed="rId3">
            <a:alphaModFix/>
          </a:blip>
          <a:stretch>
            <a:fillRect/>
          </a:stretch>
        </p:blipFill>
        <p:spPr>
          <a:xfrm>
            <a:off x="551325" y="1955275"/>
            <a:ext cx="3974950" cy="2730624"/>
          </a:xfrm>
          <a:prstGeom prst="rect">
            <a:avLst/>
          </a:prstGeom>
          <a:noFill/>
          <a:ln>
            <a:noFill/>
          </a:ln>
        </p:spPr>
      </p:pic>
      <p:sp>
        <p:nvSpPr>
          <p:cNvPr id="86" name="Google Shape;86;p17"/>
          <p:cNvSpPr txBox="1"/>
          <p:nvPr/>
        </p:nvSpPr>
        <p:spPr>
          <a:xfrm>
            <a:off x="4732025" y="1757025"/>
            <a:ext cx="4412100" cy="2582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 sz="1300">
                <a:solidFill>
                  <a:srgbClr val="666666"/>
                </a:solidFill>
              </a:rPr>
              <a:t>In the images shown above the image to the left shows how to represent an object when it is detected. It will be a 1x8 row vector</a:t>
            </a:r>
            <a:endParaRPr sz="1300">
              <a:solidFill>
                <a:srgbClr val="666666"/>
              </a:solidFill>
            </a:endParaRPr>
          </a:p>
          <a:p>
            <a:pPr indent="-311150" lvl="0" marL="457200" rtl="0" algn="l">
              <a:lnSpc>
                <a:spcPct val="115000"/>
              </a:lnSpc>
              <a:spcBef>
                <a:spcPts val="0"/>
              </a:spcBef>
              <a:spcAft>
                <a:spcPts val="0"/>
              </a:spcAft>
              <a:buClr>
                <a:srgbClr val="666666"/>
              </a:buClr>
              <a:buSzPts val="1300"/>
              <a:buChar char="●"/>
            </a:pPr>
            <a:r>
              <a:rPr lang="en" sz="1300">
                <a:solidFill>
                  <a:srgbClr val="666666"/>
                </a:solidFill>
              </a:rPr>
              <a:t>Pc : whether object is there in the image</a:t>
            </a:r>
            <a:endParaRPr sz="1300">
              <a:solidFill>
                <a:srgbClr val="666666"/>
              </a:solidFill>
            </a:endParaRPr>
          </a:p>
          <a:p>
            <a:pPr indent="-311150" lvl="0" marL="457200" rtl="0" algn="l">
              <a:lnSpc>
                <a:spcPct val="115000"/>
              </a:lnSpc>
              <a:spcBef>
                <a:spcPts val="0"/>
              </a:spcBef>
              <a:spcAft>
                <a:spcPts val="0"/>
              </a:spcAft>
              <a:buClr>
                <a:srgbClr val="666666"/>
              </a:buClr>
              <a:buSzPts val="1300"/>
              <a:buChar char="●"/>
            </a:pPr>
            <a:r>
              <a:rPr lang="en" sz="1300">
                <a:solidFill>
                  <a:srgbClr val="666666"/>
                </a:solidFill>
              </a:rPr>
              <a:t>bx : X co-ordinate of the bounding box</a:t>
            </a:r>
            <a:endParaRPr sz="1300">
              <a:solidFill>
                <a:srgbClr val="666666"/>
              </a:solidFill>
            </a:endParaRPr>
          </a:p>
          <a:p>
            <a:pPr indent="-311150" lvl="0" marL="457200" rtl="0" algn="l">
              <a:lnSpc>
                <a:spcPct val="115000"/>
              </a:lnSpc>
              <a:spcBef>
                <a:spcPts val="0"/>
              </a:spcBef>
              <a:spcAft>
                <a:spcPts val="0"/>
              </a:spcAft>
              <a:buClr>
                <a:srgbClr val="666666"/>
              </a:buClr>
              <a:buSzPts val="1300"/>
              <a:buChar char="●"/>
            </a:pPr>
            <a:r>
              <a:rPr lang="en" sz="1300">
                <a:solidFill>
                  <a:srgbClr val="666666"/>
                </a:solidFill>
              </a:rPr>
              <a:t>by : Y co-ordinate of the bounding box</a:t>
            </a:r>
            <a:endParaRPr sz="1300">
              <a:solidFill>
                <a:srgbClr val="666666"/>
              </a:solidFill>
            </a:endParaRPr>
          </a:p>
          <a:p>
            <a:pPr indent="-311150" lvl="0" marL="457200" rtl="0" algn="l">
              <a:lnSpc>
                <a:spcPct val="115000"/>
              </a:lnSpc>
              <a:spcBef>
                <a:spcPts val="0"/>
              </a:spcBef>
              <a:spcAft>
                <a:spcPts val="0"/>
              </a:spcAft>
              <a:buClr>
                <a:srgbClr val="666666"/>
              </a:buClr>
              <a:buSzPts val="1300"/>
              <a:buChar char="●"/>
            </a:pPr>
            <a:r>
              <a:rPr lang="en" sz="1300">
                <a:solidFill>
                  <a:srgbClr val="666666"/>
                </a:solidFill>
              </a:rPr>
              <a:t>bh : Fraction of Height of the bounding box w.r.t the grid cell</a:t>
            </a:r>
            <a:endParaRPr sz="1300">
              <a:solidFill>
                <a:srgbClr val="666666"/>
              </a:solidFill>
            </a:endParaRPr>
          </a:p>
          <a:p>
            <a:pPr indent="-311150" lvl="0" marL="457200" rtl="0" algn="l">
              <a:lnSpc>
                <a:spcPct val="115000"/>
              </a:lnSpc>
              <a:spcBef>
                <a:spcPts val="0"/>
              </a:spcBef>
              <a:spcAft>
                <a:spcPts val="0"/>
              </a:spcAft>
              <a:buClr>
                <a:srgbClr val="666666"/>
              </a:buClr>
              <a:buSzPts val="1300"/>
              <a:buChar char="●"/>
            </a:pPr>
            <a:r>
              <a:rPr lang="en" sz="1300">
                <a:solidFill>
                  <a:srgbClr val="666666"/>
                </a:solidFill>
              </a:rPr>
              <a:t>bw : fraction of Width of the bounding box w.r.t the grid cell</a:t>
            </a:r>
            <a:endParaRPr sz="1300">
              <a:solidFill>
                <a:srgbClr val="666666"/>
              </a:solidFill>
            </a:endParaRPr>
          </a:p>
          <a:p>
            <a:pPr indent="-311150" lvl="0" marL="457200" rtl="0" algn="l">
              <a:lnSpc>
                <a:spcPct val="115000"/>
              </a:lnSpc>
              <a:spcBef>
                <a:spcPts val="0"/>
              </a:spcBef>
              <a:spcAft>
                <a:spcPts val="0"/>
              </a:spcAft>
              <a:buClr>
                <a:srgbClr val="666666"/>
              </a:buClr>
              <a:buSzPts val="1300"/>
              <a:buChar char="●"/>
            </a:pPr>
            <a:r>
              <a:rPr lang="en" sz="1300">
                <a:solidFill>
                  <a:srgbClr val="666666"/>
                </a:solidFill>
              </a:rPr>
              <a:t>c1,c2,c3 : 0 or 1 (1 if detected)</a:t>
            </a:r>
            <a:endParaRPr sz="1300">
              <a:solidFill>
                <a:srgbClr val="666666"/>
              </a:solidFill>
            </a:endParaRPr>
          </a:p>
          <a:p>
            <a:pPr indent="0" lvl="0" marL="0" rtl="0" algn="l">
              <a:lnSpc>
                <a:spcPct val="115000"/>
              </a:lnSpc>
              <a:spcBef>
                <a:spcPts val="0"/>
              </a:spcBef>
              <a:spcAft>
                <a:spcPts val="0"/>
              </a:spcAft>
              <a:buClr>
                <a:schemeClr val="dk2"/>
              </a:buClr>
              <a:buSzPts val="1100"/>
              <a:buFont typeface="Arial"/>
              <a:buNone/>
            </a:pPr>
            <a:r>
              <a:rPr lang="en" sz="1300">
                <a:solidFill>
                  <a:srgbClr val="666666"/>
                </a:solidFill>
              </a:rPr>
              <a:t>Hence the image in the middle shows if the motorbike is detected in image and image to right shows if no object is detected in the image.</a:t>
            </a:r>
            <a:endParaRPr>
              <a:solidFill>
                <a:srgbClr val="666666"/>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8"/>
          <p:cNvSpPr txBox="1"/>
          <p:nvPr>
            <p:ph idx="1" type="body"/>
          </p:nvPr>
        </p:nvSpPr>
        <p:spPr>
          <a:xfrm>
            <a:off x="311700" y="234550"/>
            <a:ext cx="8520600" cy="43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73A3C"/>
                </a:solidFill>
                <a:latin typeface="Raleway"/>
                <a:ea typeface="Raleway"/>
                <a:cs typeface="Raleway"/>
                <a:sym typeface="Raleway"/>
              </a:rPr>
              <a:t>Object Detection using Sliding Windows</a:t>
            </a:r>
            <a:endParaRPr b="1">
              <a:solidFill>
                <a:schemeClr val="dk2"/>
              </a:solidFill>
              <a:latin typeface="Raleway"/>
              <a:ea typeface="Raleway"/>
              <a:cs typeface="Raleway"/>
              <a:sym typeface="Raleway"/>
            </a:endParaRPr>
          </a:p>
          <a:p>
            <a:pPr indent="0" lvl="0" marL="0" rtl="0" algn="l">
              <a:spcBef>
                <a:spcPts val="1100"/>
              </a:spcBef>
              <a:spcAft>
                <a:spcPts val="0"/>
              </a:spcAft>
              <a:buClr>
                <a:schemeClr val="dk2"/>
              </a:buClr>
              <a:buSzPts val="1100"/>
              <a:buFont typeface="Arial"/>
              <a:buNone/>
            </a:pPr>
            <a:r>
              <a:rPr lang="en" sz="2000">
                <a:solidFill>
                  <a:srgbClr val="373A3C"/>
                </a:solidFill>
              </a:rPr>
              <a:t>It takes a grid cell in the image of a particular size and checks for the existence of an object in those grid cells and notes down the bx, by, bw, bh values.</a:t>
            </a:r>
            <a:endParaRPr b="1" sz="2000">
              <a:solidFill>
                <a:srgbClr val="373A3C"/>
              </a:solidFill>
            </a:endParaRPr>
          </a:p>
          <a:p>
            <a:pPr indent="0" lvl="0" marL="0" rtl="0" algn="l">
              <a:spcBef>
                <a:spcPts val="1100"/>
              </a:spcBef>
              <a:spcAft>
                <a:spcPts val="0"/>
              </a:spcAft>
              <a:buNone/>
            </a:pPr>
            <a:r>
              <a:rPr b="1" lang="en">
                <a:solidFill>
                  <a:srgbClr val="373A3C"/>
                </a:solidFill>
                <a:latin typeface="Raleway"/>
                <a:ea typeface="Raleway"/>
                <a:cs typeface="Raleway"/>
                <a:sym typeface="Raleway"/>
              </a:rPr>
              <a:t>Intersection Over Union (IOU)</a:t>
            </a:r>
            <a:endParaRPr b="1">
              <a:solidFill>
                <a:srgbClr val="373A3C"/>
              </a:solidFill>
              <a:latin typeface="Raleway"/>
              <a:ea typeface="Raleway"/>
              <a:cs typeface="Raleway"/>
              <a:sym typeface="Raleway"/>
            </a:endParaRPr>
          </a:p>
          <a:p>
            <a:pPr indent="0" lvl="0" marL="0" rtl="0" algn="l">
              <a:spcBef>
                <a:spcPts val="1100"/>
              </a:spcBef>
              <a:spcAft>
                <a:spcPts val="1100"/>
              </a:spcAft>
              <a:buClr>
                <a:schemeClr val="dk2"/>
              </a:buClr>
              <a:buSzPts val="1100"/>
              <a:buFont typeface="Arial"/>
              <a:buNone/>
            </a:pPr>
            <a:r>
              <a:rPr lang="en" sz="2000">
                <a:solidFill>
                  <a:srgbClr val="373A3C"/>
                </a:solidFill>
              </a:rPr>
              <a:t>Normally there is always a deviation between the ground truth bounding box and the evaluated bounding box. We use IOU to solve this issue.  </a:t>
            </a:r>
            <a:endParaRPr b="1" sz="2000">
              <a:solidFill>
                <a:srgbClr val="373A3C"/>
              </a:solidFill>
            </a:endParaRPr>
          </a:p>
        </p:txBody>
      </p:sp>
      <p:pic>
        <p:nvPicPr>
          <p:cNvPr id="92" name="Google Shape;92;p18"/>
          <p:cNvPicPr preferRelativeResize="0"/>
          <p:nvPr/>
        </p:nvPicPr>
        <p:blipFill>
          <a:blip r:embed="rId3">
            <a:alphaModFix/>
          </a:blip>
          <a:stretch>
            <a:fillRect/>
          </a:stretch>
        </p:blipFill>
        <p:spPr>
          <a:xfrm>
            <a:off x="1634313" y="3246125"/>
            <a:ext cx="6200775" cy="704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9"/>
          <p:cNvSpPr txBox="1"/>
          <p:nvPr>
            <p:ph idx="1" type="body"/>
          </p:nvPr>
        </p:nvSpPr>
        <p:spPr>
          <a:xfrm>
            <a:off x="311700" y="327125"/>
            <a:ext cx="8520600" cy="424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73A3C"/>
                </a:solidFill>
                <a:latin typeface="Raleway"/>
                <a:ea typeface="Raleway"/>
                <a:cs typeface="Raleway"/>
                <a:sym typeface="Raleway"/>
              </a:rPr>
              <a:t>Non-max Suppression </a:t>
            </a:r>
            <a:endParaRPr>
              <a:solidFill>
                <a:srgbClr val="373A3C"/>
              </a:solidFill>
              <a:latin typeface="Raleway"/>
              <a:ea typeface="Raleway"/>
              <a:cs typeface="Raleway"/>
              <a:sym typeface="Raleway"/>
            </a:endParaRPr>
          </a:p>
          <a:p>
            <a:pPr indent="0" lvl="0" marL="0" rtl="0" algn="l">
              <a:spcBef>
                <a:spcPts val="1100"/>
              </a:spcBef>
              <a:spcAft>
                <a:spcPts val="0"/>
              </a:spcAft>
              <a:buNone/>
            </a:pPr>
            <a:r>
              <a:rPr lang="en" sz="2000">
                <a:solidFill>
                  <a:srgbClr val="373A3C"/>
                </a:solidFill>
              </a:rPr>
              <a:t>The same object can be detected in multiple grid cells. What it does is take the bounding box with the highest accuracy of that object detected in the image will be taken into consideration. Thereby taking the most accurate detection.</a:t>
            </a:r>
            <a:endParaRPr sz="2000">
              <a:solidFill>
                <a:srgbClr val="373A3C"/>
              </a:solidFill>
            </a:endParaRPr>
          </a:p>
          <a:p>
            <a:pPr indent="0" lvl="0" marL="0" rtl="0" algn="l">
              <a:spcBef>
                <a:spcPts val="1100"/>
              </a:spcBef>
              <a:spcAft>
                <a:spcPts val="0"/>
              </a:spcAft>
              <a:buNone/>
            </a:pPr>
            <a:r>
              <a:rPr b="1" lang="en">
                <a:solidFill>
                  <a:srgbClr val="373A3C"/>
                </a:solidFill>
                <a:latin typeface="Raleway"/>
                <a:ea typeface="Raleway"/>
                <a:cs typeface="Raleway"/>
                <a:sym typeface="Raleway"/>
              </a:rPr>
              <a:t>Anchor Boxes</a:t>
            </a:r>
            <a:endParaRPr b="1">
              <a:solidFill>
                <a:srgbClr val="373A3C"/>
              </a:solidFill>
              <a:latin typeface="Raleway"/>
              <a:ea typeface="Raleway"/>
              <a:cs typeface="Raleway"/>
              <a:sym typeface="Raleway"/>
            </a:endParaRPr>
          </a:p>
          <a:p>
            <a:pPr indent="0" lvl="0" marL="0" rtl="0" algn="l">
              <a:spcBef>
                <a:spcPts val="1100"/>
              </a:spcBef>
              <a:spcAft>
                <a:spcPts val="0"/>
              </a:spcAft>
              <a:buNone/>
            </a:pPr>
            <a:r>
              <a:rPr lang="en" sz="2000">
                <a:solidFill>
                  <a:srgbClr val="373A3C"/>
                </a:solidFill>
              </a:rPr>
              <a:t>If the bounding boxes of the detection of the objects overlap, anchor boxes are used. Object Detection occurs normally and then IOU is calculated w.r.t. the anchor boxes. These are usually hand designed bounding boxes. And now the object localization matrix will be a 1x(m*8) matrix; m being the number of anchor boxes defined.</a:t>
            </a:r>
            <a:endParaRPr sz="2000">
              <a:solidFill>
                <a:schemeClr val="dk2"/>
              </a:solidFill>
            </a:endParaRPr>
          </a:p>
          <a:p>
            <a:pPr indent="0" lvl="0" marL="0" rtl="0" algn="l">
              <a:spcBef>
                <a:spcPts val="1100"/>
              </a:spcBef>
              <a:spcAft>
                <a:spcPts val="1100"/>
              </a:spcAft>
              <a:buClr>
                <a:schemeClr val="dk2"/>
              </a:buClr>
              <a:buSzPts val="1100"/>
              <a:buFont typeface="Arial"/>
              <a:buNone/>
            </a:pPr>
            <a:r>
              <a:t/>
            </a:r>
            <a:endParaRPr b="1">
              <a:solidFill>
                <a:srgbClr val="373A3C"/>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20"/>
          <p:cNvSpPr txBox="1"/>
          <p:nvPr>
            <p:ph idx="1" type="body"/>
          </p:nvPr>
        </p:nvSpPr>
        <p:spPr>
          <a:xfrm>
            <a:off x="311700" y="450575"/>
            <a:ext cx="8520600" cy="4118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2000">
              <a:solidFill>
                <a:srgbClr val="666666"/>
              </a:solidFill>
            </a:endParaRPr>
          </a:p>
          <a:p>
            <a:pPr indent="-355600" lvl="0" marL="457200" rtl="0" algn="l">
              <a:spcBef>
                <a:spcPts val="0"/>
              </a:spcBef>
              <a:spcAft>
                <a:spcPts val="0"/>
              </a:spcAft>
              <a:buClr>
                <a:srgbClr val="666666"/>
              </a:buClr>
              <a:buSzPts val="2000"/>
              <a:buChar char="●"/>
            </a:pPr>
            <a:r>
              <a:rPr lang="en" sz="2000">
                <a:solidFill>
                  <a:srgbClr val="666666"/>
                </a:solidFill>
              </a:rPr>
              <a:t>We applied the YOLO algorithm to test dataset by using pre-trained weights “tiny-yolo-voc-1c.cfg”.</a:t>
            </a:r>
            <a:endParaRPr sz="2000">
              <a:solidFill>
                <a:srgbClr val="666666"/>
              </a:solidFill>
            </a:endParaRPr>
          </a:p>
          <a:p>
            <a:pPr indent="-355600" lvl="0" marL="457200" rtl="0" algn="l">
              <a:spcBef>
                <a:spcPts val="0"/>
              </a:spcBef>
              <a:spcAft>
                <a:spcPts val="0"/>
              </a:spcAft>
              <a:buClr>
                <a:srgbClr val="666666"/>
              </a:buClr>
              <a:buSzPts val="2000"/>
              <a:buChar char="●"/>
            </a:pPr>
            <a:r>
              <a:rPr lang="en" sz="2000">
                <a:solidFill>
                  <a:srgbClr val="666666"/>
                </a:solidFill>
              </a:rPr>
              <a:t>A python wrapper on Darknet-53 (53 Layered CNN) was used.</a:t>
            </a:r>
            <a:endParaRPr sz="2000">
              <a:solidFill>
                <a:srgbClr val="666666"/>
              </a:solidFill>
            </a:endParaRPr>
          </a:p>
          <a:p>
            <a:pPr indent="0" lvl="0" marL="0" rtl="0" algn="l">
              <a:spcBef>
                <a:spcPts val="0"/>
              </a:spcBef>
              <a:spcAft>
                <a:spcPts val="1600"/>
              </a:spcAft>
              <a:buNone/>
            </a:pPr>
            <a:r>
              <a:t/>
            </a:r>
            <a:endParaRPr sz="2000">
              <a:solidFill>
                <a:srgbClr val="666666"/>
              </a:solidFill>
            </a:endParaRPr>
          </a:p>
        </p:txBody>
      </p:sp>
      <p:pic>
        <p:nvPicPr>
          <p:cNvPr descr="Image result for darknet-53" id="103" name="Google Shape;103;p20"/>
          <p:cNvPicPr preferRelativeResize="0"/>
          <p:nvPr/>
        </p:nvPicPr>
        <p:blipFill>
          <a:blip r:embed="rId3">
            <a:alphaModFix/>
          </a:blip>
          <a:stretch>
            <a:fillRect/>
          </a:stretch>
        </p:blipFill>
        <p:spPr>
          <a:xfrm>
            <a:off x="3142500" y="2006575"/>
            <a:ext cx="2214625" cy="3063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
              <a:t>Tracking Using Kalman Filter (Single Object)</a:t>
            </a:r>
            <a:endParaRPr/>
          </a:p>
        </p:txBody>
      </p:sp>
      <p:sp>
        <p:nvSpPr>
          <p:cNvPr id="109" name="Google Shape;109;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000">
                <a:solidFill>
                  <a:srgbClr val="666666"/>
                </a:solidFill>
                <a:highlight>
                  <a:srgbClr val="FFFFFF"/>
                </a:highlight>
              </a:rPr>
              <a:t>A Kalman Filter is basically a tool that helps us to predict values. What our objective now was to essentially fill in the gaps between the detections that the YOLO algorithm wasn’t able to do. The object should be tracked in each frame of the video. It is a 2 step process : </a:t>
            </a:r>
            <a:endParaRPr sz="2000">
              <a:solidFill>
                <a:srgbClr val="666666"/>
              </a:solidFill>
              <a:highlight>
                <a:srgbClr val="FFFFFF"/>
              </a:highlight>
            </a:endParaRPr>
          </a:p>
          <a:p>
            <a:pPr indent="-355600" lvl="0" marL="457200" rtl="0" algn="l">
              <a:spcBef>
                <a:spcPts val="0"/>
              </a:spcBef>
              <a:spcAft>
                <a:spcPts val="0"/>
              </a:spcAft>
              <a:buClr>
                <a:srgbClr val="666666"/>
              </a:buClr>
              <a:buSzPts val="2000"/>
              <a:buAutoNum type="arabicPeriod"/>
            </a:pPr>
            <a:r>
              <a:rPr lang="en" sz="2000">
                <a:solidFill>
                  <a:srgbClr val="666666"/>
                </a:solidFill>
                <a:highlight>
                  <a:srgbClr val="FFFFFF"/>
                </a:highlight>
              </a:rPr>
              <a:t>Predict</a:t>
            </a:r>
            <a:endParaRPr sz="2000">
              <a:solidFill>
                <a:srgbClr val="666666"/>
              </a:solidFill>
              <a:highlight>
                <a:srgbClr val="FFFFFF"/>
              </a:highlight>
            </a:endParaRPr>
          </a:p>
          <a:p>
            <a:pPr indent="-355600" lvl="0" marL="457200" rtl="0" algn="l">
              <a:spcBef>
                <a:spcPts val="0"/>
              </a:spcBef>
              <a:spcAft>
                <a:spcPts val="0"/>
              </a:spcAft>
              <a:buClr>
                <a:srgbClr val="666666"/>
              </a:buClr>
              <a:buSzPts val="2000"/>
              <a:buAutoNum type="arabicPeriod"/>
            </a:pPr>
            <a:r>
              <a:rPr lang="en" sz="2000">
                <a:solidFill>
                  <a:srgbClr val="666666"/>
                </a:solidFill>
                <a:highlight>
                  <a:srgbClr val="FFFFFF"/>
                </a:highlight>
              </a:rPr>
              <a:t>Update</a:t>
            </a:r>
            <a:endParaRPr sz="2000">
              <a:solidFill>
                <a:srgbClr val="666666"/>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